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471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>
                <a:solidFill>
                  <a:srgbClr val="FFFFF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104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Hot air balloons viewed from below against a blue sky"/>
          <p:cNvSpPr/>
          <p:nvPr>
            <p:ph type="pic" sz="quarter" idx="21"/>
          </p:nvPr>
        </p:nvSpPr>
        <p:spPr>
          <a:xfrm>
            <a:off x="15436504" y="1270000"/>
            <a:ext cx="8167167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Close-up of the top of a hot air balloon viewed from above"/>
          <p:cNvSpPr/>
          <p:nvPr>
            <p:ph type="pic" sz="quarter" idx="22"/>
          </p:nvPr>
        </p:nvSpPr>
        <p:spPr>
          <a:xfrm>
            <a:off x="15461772" y="7085972"/>
            <a:ext cx="8148414" cy="5432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Hot air balloons viewed from below against a blue sky"/>
          <p:cNvSpPr/>
          <p:nvPr>
            <p:ph type="pic" idx="23"/>
          </p:nvPr>
        </p:nvSpPr>
        <p:spPr>
          <a:xfrm>
            <a:off x="-124635" y="1270000"/>
            <a:ext cx="16859219" cy="112394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Hot air balloons viewed from below against a blue sky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se-up of the top of a hot air balloon viewed from above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lose-up of a hot air balloon viewed from below"/>
          <p:cNvSpPr/>
          <p:nvPr>
            <p:ph type="pic" idx="21"/>
          </p:nvPr>
        </p:nvSpPr>
        <p:spPr>
          <a:xfrm>
            <a:off x="9226574" y="1270000"/>
            <a:ext cx="16840152" cy="111844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Hot air balloons viewed from below against a blue sky"/>
          <p:cNvSpPr/>
          <p:nvPr>
            <p:ph type="pic" idx="22"/>
          </p:nvPr>
        </p:nvSpPr>
        <p:spPr>
          <a:xfrm>
            <a:off x="8432800" y="1263848"/>
            <a:ext cx="16850011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video" Target="https://www.youtube.com/embed/aqrkq68WXIA?feature=oembed" TargetMode="External"/><Relationship Id="rId3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video" Target="https://www.youtube.com/embed/P4C0m09B0xA?feature=oembed" TargetMode="External"/><Relationship Id="rId3" Type="http://schemas.openxmlformats.org/officeDocument/2006/relationships/image" Target="../media/image2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Wednesday 26th April 2023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Wednesday 26th April 2023</a:t>
            </a:r>
          </a:p>
        </p:txBody>
      </p:sp>
      <p:sp>
        <p:nvSpPr>
          <p:cNvPr id="152" name="Lati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Latin</a:t>
            </a:r>
          </a:p>
        </p:txBody>
      </p:sp>
      <p:sp>
        <p:nvSpPr>
          <p:cNvPr id="153" name="Y8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Y8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" name="Table 1"/>
          <p:cNvGraphicFramePr/>
          <p:nvPr/>
        </p:nvGraphicFramePr>
        <p:xfrm>
          <a:off x="697372" y="594315"/>
          <a:ext cx="23131732" cy="1271703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779757"/>
                <a:gridCol w="5779757"/>
                <a:gridCol w="5779757"/>
                <a:gridCol w="5779757"/>
              </a:tblGrid>
              <a:tr h="1154939">
                <a:tc gridSpan="2" rowSpan="2">
                  <a:txBody>
                    <a:bodyPr/>
                    <a:lstStyle/>
                    <a:p>
                      <a:pPr defTabSz="2438338">
                        <a:lnSpc>
                          <a:spcPct val="80000"/>
                        </a:lnSpc>
                        <a:defRPr b="1" spc="-84" sz="4200">
                          <a:solidFill>
                            <a:schemeClr val="accent1">
                              <a:hueOff val="114395"/>
                              <a:lumOff val="-24975"/>
                            </a:schemeClr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rowSpan="2" hMerge="1">
                  <a:tcPr/>
                </a:tc>
                <a:tc rowSpan="2">
                  <a:txBody>
                    <a:bodyPr/>
                    <a:lstStyle/>
                    <a:p>
                      <a:pPr defTabSz="914400"/>
                      <a:r>
                        <a:rPr b="1" sz="3200"/>
                        <a:t>1st Declension
Girl (f)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rowSpan="2">
                  <a:txBody>
                    <a:bodyPr/>
                    <a:lstStyle/>
                    <a:p>
                      <a:pPr defTabSz="914400"/>
                      <a:r>
                        <a:rPr b="1" sz="3200"/>
                        <a:t>2nd Declension
Master (m)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154939">
                <a:tc gridSpan="2" vMerge="1">
                  <a:tcPr/>
                </a:tc>
                <a:tc hMerge="1" vMerge="1">
                  <a:tcPr/>
                </a:tc>
                <a:tc vMerge="1">
                  <a:tcPr/>
                </a:tc>
                <a:tc vMerge="1">
                  <a:tcPr/>
                </a:tc>
              </a:tr>
              <a:tr h="1154939">
                <a:tc rowSpan="4">
                  <a:txBody>
                    <a:bodyPr/>
                    <a:lstStyle/>
                    <a:p>
                      <a:pPr defTabSz="914400"/>
                      <a:r>
                        <a:rPr sz="6000"/>
                        <a:t>Singular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0"/>
                        <a:t>Nominative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154939">
                <a:tc vMerge="1">
                  <a:tcPr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0"/>
                        <a:t>Accusative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154939">
                <a:tc vMerge="1">
                  <a:tcPr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0"/>
                        <a:t>Genitive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154939">
                <a:tc vMerge="1">
                  <a:tcPr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0"/>
                        <a:t>Dative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5D5D5"/>
                    </a:solidFill>
                  </a:tcPr>
                </a:tc>
              </a:tr>
              <a:tr h="1154939">
                <a:tc gridSpan="4"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5D5D5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154939">
                <a:tc rowSpan="4">
                  <a:txBody>
                    <a:bodyPr/>
                    <a:lstStyle/>
                    <a:p>
                      <a:pPr defTabSz="914400"/>
                      <a:r>
                        <a:rPr sz="6000"/>
                        <a:t>Plural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0"/>
                        <a:t>Nominative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154939">
                <a:tc vMerge="1">
                  <a:tcPr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0"/>
                        <a:t>Accusative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154939">
                <a:tc vMerge="1">
                  <a:tcPr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0"/>
                        <a:t>Genitive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154939">
                <a:tc vMerge="1">
                  <a:tcPr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0"/>
                        <a:t>Dative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5D5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" name="Table 1"/>
          <p:cNvGraphicFramePr/>
          <p:nvPr/>
        </p:nvGraphicFramePr>
        <p:xfrm>
          <a:off x="697372" y="594315"/>
          <a:ext cx="23131732" cy="1271703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779757"/>
                <a:gridCol w="5779757"/>
                <a:gridCol w="5779757"/>
                <a:gridCol w="5779757"/>
              </a:tblGrid>
              <a:tr h="1154939">
                <a:tc gridSpan="2" rowSpan="2">
                  <a:txBody>
                    <a:bodyPr/>
                    <a:lstStyle/>
                    <a:p>
                      <a:pPr defTabSz="2438338">
                        <a:lnSpc>
                          <a:spcPct val="80000"/>
                        </a:lnSpc>
                      </a:pPr>
                      <a:r>
                        <a:rPr b="1" spc="-128" sz="6400">
                          <a:solidFill>
                            <a:schemeClr val="accent1">
                              <a:hueOff val="114395"/>
                              <a:lumOff val="-24975"/>
                            </a:schemeClr>
                          </a:solidFill>
                        </a:rPr>
                        <a:t>Check your answers!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rowSpan="2" hMerge="1">
                  <a:tcPr/>
                </a:tc>
                <a:tc rowSpan="2">
                  <a:txBody>
                    <a:bodyPr/>
                    <a:lstStyle/>
                    <a:p>
                      <a:pPr defTabSz="914400"/>
                      <a:r>
                        <a:rPr b="1" sz="3200"/>
                        <a:t>1st Declension
Girl (f)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rowSpan="2">
                  <a:txBody>
                    <a:bodyPr/>
                    <a:lstStyle/>
                    <a:p>
                      <a:pPr defTabSz="914400"/>
                      <a:r>
                        <a:rPr b="1" sz="3200"/>
                        <a:t>2nd Declension
Master (m)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154939">
                <a:tc gridSpan="2" vMerge="1">
                  <a:tcPr/>
                </a:tc>
                <a:tc hMerge="1" vMerge="1">
                  <a:tcPr/>
                </a:tc>
                <a:tc vMerge="1">
                  <a:tcPr/>
                </a:tc>
                <a:tc vMerge="1">
                  <a:tcPr/>
                </a:tc>
              </a:tr>
              <a:tr h="1154939">
                <a:tc rowSpan="4">
                  <a:txBody>
                    <a:bodyPr/>
                    <a:lstStyle/>
                    <a:p>
                      <a:pPr defTabSz="914400"/>
                      <a:r>
                        <a:rPr sz="6000"/>
                        <a:t>Singular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0"/>
                        <a:t>Nominative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puell-</a:t>
                      </a:r>
                      <a:r>
                        <a:rPr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domin-</a:t>
                      </a:r>
                      <a:r>
                        <a:rPr>
                          <a:solidFill>
                            <a:schemeClr val="accent3">
                              <a:hueOff val="362282"/>
                              <a:satOff val="31803"/>
                              <a:lumOff val="-18242"/>
                            </a:schemeClr>
                          </a:solidFill>
                        </a:rPr>
                        <a:t>us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154939">
                <a:tc vMerge="1">
                  <a:tcPr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0"/>
                        <a:t>Accusative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puell-</a:t>
                      </a:r>
                      <a:r>
                        <a:rPr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</a:rPr>
                        <a:t>am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domin-</a:t>
                      </a:r>
                      <a:r>
                        <a:rPr>
                          <a:solidFill>
                            <a:schemeClr val="accent3">
                              <a:hueOff val="362282"/>
                              <a:satOff val="31803"/>
                              <a:lumOff val="-18242"/>
                            </a:schemeClr>
                          </a:solidFill>
                        </a:rPr>
                        <a:t>um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154939">
                <a:tc vMerge="1">
                  <a:tcPr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0"/>
                        <a:t>Genitive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puell-</a:t>
                      </a:r>
                      <a:r>
                        <a:rPr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</a:rPr>
                        <a:t>ae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domin-</a:t>
                      </a:r>
                      <a:r>
                        <a:rPr>
                          <a:solidFill>
                            <a:schemeClr val="accent3">
                              <a:hueOff val="362282"/>
                              <a:satOff val="31803"/>
                              <a:lumOff val="-18242"/>
                            </a:schemeClr>
                          </a:solidFill>
                        </a:rPr>
                        <a:t>i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154939">
                <a:tc vMerge="1">
                  <a:tcPr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0"/>
                        <a:t>Dative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puell-</a:t>
                      </a:r>
                      <a:r>
                        <a:rPr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</a:rPr>
                        <a:t>ae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5D5D5"/>
                    </a:solidFill>
                  </a:tcPr>
                </a:tc>
              </a:tr>
              <a:tr h="1154939">
                <a:tc gridSpan="4"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5D5D5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154939">
                <a:tc rowSpan="4">
                  <a:txBody>
                    <a:bodyPr/>
                    <a:lstStyle/>
                    <a:p>
                      <a:pPr defTabSz="914400"/>
                      <a:r>
                        <a:rPr sz="6000"/>
                        <a:t>Plural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0"/>
                        <a:t>Nominative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puell-</a:t>
                      </a:r>
                      <a:r>
                        <a:rPr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</a:rPr>
                        <a:t>ae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domin-</a:t>
                      </a:r>
                      <a:r>
                        <a:rPr>
                          <a:solidFill>
                            <a:schemeClr val="accent3">
                              <a:hueOff val="362282"/>
                              <a:satOff val="31803"/>
                              <a:lumOff val="-18242"/>
                            </a:schemeClr>
                          </a:solidFill>
                        </a:rPr>
                        <a:t>i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154939">
                <a:tc vMerge="1">
                  <a:tcPr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0"/>
                        <a:t>Accusative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puell-</a:t>
                      </a:r>
                      <a:r>
                        <a:rPr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</a:rPr>
                        <a:t>as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domin-</a:t>
                      </a:r>
                      <a:r>
                        <a:rPr>
                          <a:solidFill>
                            <a:schemeClr val="accent3">
                              <a:hueOff val="362282"/>
                              <a:satOff val="31803"/>
                              <a:lumOff val="-18242"/>
                            </a:schemeClr>
                          </a:solidFill>
                        </a:rPr>
                        <a:t>os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154939">
                <a:tc vMerge="1">
                  <a:tcPr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0"/>
                        <a:t>Genitive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puell-</a:t>
                      </a:r>
                      <a:r>
                        <a:rPr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</a:rPr>
                        <a:t>arum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domin-</a:t>
                      </a:r>
                      <a:r>
                        <a:rPr>
                          <a:solidFill>
                            <a:schemeClr val="accent3">
                              <a:hueOff val="362282"/>
                              <a:satOff val="31803"/>
                              <a:lumOff val="-18242"/>
                            </a:schemeClr>
                          </a:solidFill>
                        </a:rPr>
                        <a:t>orum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154939">
                <a:tc vMerge="1">
                  <a:tcPr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0"/>
                        <a:t>Dative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puell-</a:t>
                      </a:r>
                      <a:r>
                        <a:rPr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</a:rPr>
                        <a:t>is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5D5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Watch and learn!"/>
          <p:cNvSpPr txBox="1"/>
          <p:nvPr>
            <p:ph type="title"/>
          </p:nvPr>
        </p:nvSpPr>
        <p:spPr>
          <a:xfrm>
            <a:off x="484011" y="275166"/>
            <a:ext cx="21971001" cy="1434950"/>
          </a:xfrm>
          <a:prstGeom prst="rect">
            <a:avLst/>
          </a:prstGeom>
        </p:spPr>
        <p:txBody>
          <a:bodyPr/>
          <a:lstStyle/>
          <a:p>
            <a:pPr/>
            <a:r>
              <a:t>Watch and learn!</a:t>
            </a:r>
          </a:p>
        </p:txBody>
      </p:sp>
      <p:sp>
        <p:nvSpPr>
          <p:cNvPr id="160" name="Use your headphones to watch the following video"/>
          <p:cNvSpPr txBox="1"/>
          <p:nvPr>
            <p:ph type="body" idx="21"/>
          </p:nvPr>
        </p:nvSpPr>
        <p:spPr>
          <a:xfrm>
            <a:off x="9469966" y="593925"/>
            <a:ext cx="16385294" cy="79743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709930">
              <a:defRPr sz="4730"/>
            </a:lvl1pPr>
          </a:lstStyle>
          <a:p>
            <a:pPr/>
            <a:r>
              <a:t>Use your headphones to watch the following video</a:t>
            </a:r>
          </a:p>
        </p:txBody>
      </p:sp>
      <p:pic>
        <p:nvPicPr>
          <p:cNvPr id="161" name="Stage 9: Dative Case Meanings (A)" descr="Stage 9: Dative Case Meanings (A)"/>
          <p:cNvPicPr>
            <a:picLocks noChangeAspect="0"/>
          </p:cNvPicPr>
          <p:nvPr>
            <a:videoFile xmlns:mc="http://schemas.openxmlformats.org/markup-compatibility/2006" xmlns:aiw="http://developer.apple.com/namespaces/iwork" r:link="rId2" mc:Ignorable="aiw" aiw:title="Stage 9: Dative Case Meanings (A)" aiw:author="Cambridge School Classics Project"/>
          </p:nvPr>
        </p:nvPicPr>
        <p:blipFill>
          <a:blip r:embed="rId3">
            <a:extLst/>
          </a:blip>
          <a:stretch>
            <a:fillRect/>
          </a:stretch>
        </p:blipFill>
        <p:spPr>
          <a:xfrm>
            <a:off x="2049843" y="2060222"/>
            <a:ext cx="20076380" cy="11292963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mediacall" nodeType="clickEffect" presetSubtype="0" presetID="1" grpId="1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video fullScrn="0">
              <p:cMediaNode mute="0" showWhenStopped="1" numSld="1" vol="80000">
                <p:cTn id="7" fill="hold" display="0">
                  <p:stCondLst>
                    <p:cond delay="indefinite"/>
                  </p:stCondLst>
                </p:cTn>
                <p:tgtEl>
                  <p:spTgt spid="161"/>
                </p:tgtEl>
              </p:cMediaNode>
            </p:video>
            <p:seq concurrent="1" prevAc="none" nextAc="seek">
              <p:cTn id="8" evtFilter="cancelBubble" nodeType="interactiveSeq" restart="whenNotActive" fill="hold">
                <p:stCondLst>
                  <p:cond delay="0" evt="onClick">
                    <p:tgtEl>
                      <p:spTgt spid="161"/>
                    </p:tgtEl>
                  </p:cond>
                </p:stCondLst>
                <p:endSync delay="0" evt="end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mediacall" nodeType="clickEffect" presetSubtype="0" presetID="2" fill="hold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delay="0" evt="onClick">
                  <p:tgtEl>
                    <p:spTgt spid="16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Watch and learn!"/>
          <p:cNvSpPr txBox="1"/>
          <p:nvPr>
            <p:ph type="title"/>
          </p:nvPr>
        </p:nvSpPr>
        <p:spPr>
          <a:xfrm>
            <a:off x="484011" y="275166"/>
            <a:ext cx="21971001" cy="1434950"/>
          </a:xfrm>
          <a:prstGeom prst="rect">
            <a:avLst/>
          </a:prstGeom>
        </p:spPr>
        <p:txBody>
          <a:bodyPr/>
          <a:lstStyle/>
          <a:p>
            <a:pPr/>
            <a:r>
              <a:t>Watch and learn!</a:t>
            </a:r>
          </a:p>
        </p:txBody>
      </p:sp>
      <p:sp>
        <p:nvSpPr>
          <p:cNvPr id="164" name="Use your headphones to watch the following video"/>
          <p:cNvSpPr txBox="1"/>
          <p:nvPr>
            <p:ph type="body" idx="21"/>
          </p:nvPr>
        </p:nvSpPr>
        <p:spPr>
          <a:xfrm>
            <a:off x="9469966" y="593925"/>
            <a:ext cx="16385294" cy="79743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709930">
              <a:defRPr sz="4730"/>
            </a:lvl1pPr>
          </a:lstStyle>
          <a:p>
            <a:pPr/>
            <a:r>
              <a:t>Use your headphones to watch the following video</a:t>
            </a:r>
          </a:p>
        </p:txBody>
      </p:sp>
      <p:pic>
        <p:nvPicPr>
          <p:cNvPr id="165" name="Stage 9: Dative or Nominative (B)" descr="Stage 9: Dative or Nominative (B)"/>
          <p:cNvPicPr>
            <a:picLocks noChangeAspect="0"/>
          </p:cNvPicPr>
          <p:nvPr>
            <a:videoFile xmlns:mc="http://schemas.openxmlformats.org/markup-compatibility/2006" xmlns:aiw="http://developer.apple.com/namespaces/iwork" r:link="rId2" mc:Ignorable="aiw" aiw:title="Stage 9: Dative or Nominative (B)" aiw:author="Cambridge School Classics Project"/>
          </p:nvPr>
        </p:nvPicPr>
        <p:blipFill>
          <a:blip r:embed="rId3">
            <a:extLst/>
          </a:blip>
          <a:stretch>
            <a:fillRect/>
          </a:stretch>
        </p:blipFill>
        <p:spPr>
          <a:xfrm>
            <a:off x="2298798" y="2150533"/>
            <a:ext cx="19786404" cy="11129852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mediacall" nodeType="clickEffect" presetSubtype="0" presetID="1" grpId="1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video fullScrn="0">
              <p:cMediaNode mute="0" showWhenStopped="1" numSld="1" vol="80000">
                <p:cTn id="7" fill="hold" display="0">
                  <p:stCondLst>
                    <p:cond delay="indefinite"/>
                  </p:stCondLst>
                </p:cTn>
                <p:tgtEl>
                  <p:spTgt spid="165"/>
                </p:tgtEl>
              </p:cMediaNode>
            </p:video>
            <p:seq concurrent="1" prevAc="none" nextAc="seek">
              <p:cTn id="8" evtFilter="cancelBubble" nodeType="interactiveSeq" restart="whenNotActive" fill="hold">
                <p:stCondLst>
                  <p:cond delay="0" evt="onClick">
                    <p:tgtEl>
                      <p:spTgt spid="165"/>
                    </p:tgtEl>
                  </p:cond>
                </p:stCondLst>
                <p:endSync delay="0" evt="end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mediacall" nodeType="clickEffect" presetSubtype="0" presetID="2" fill="hold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delay="0" evt="onClick">
                  <p:tgtEl>
                    <p:spTgt spid="16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Identifying the dative ca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Identifying the dative case</a:t>
            </a:r>
          </a:p>
        </p:txBody>
      </p:sp>
      <p:sp>
        <p:nvSpPr>
          <p:cNvPr id="168" name="In each of the following sentences, underline the noun in the dative case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751205">
              <a:defRPr sz="5005"/>
            </a:lvl1pPr>
          </a:lstStyle>
          <a:p>
            <a:pPr/>
            <a:r>
              <a:t>In each of the following sentences, underline the noun in the dative case</a:t>
            </a:r>
          </a:p>
        </p:txBody>
      </p:sp>
      <p:sp>
        <p:nvSpPr>
          <p:cNvPr id="169" name="The slave was offering a wine cup to the guest.…"/>
          <p:cNvSpPr txBox="1"/>
          <p:nvPr>
            <p:ph type="body" idx="1"/>
          </p:nvPr>
        </p:nvSpPr>
        <p:spPr>
          <a:xfrm>
            <a:off x="592821" y="3469494"/>
            <a:ext cx="23198358" cy="9814031"/>
          </a:xfrm>
          <a:prstGeom prst="rect">
            <a:avLst/>
          </a:prstGeom>
        </p:spPr>
        <p:txBody>
          <a:bodyPr/>
          <a:lstStyle/>
          <a:p>
            <a:pPr marL="609600" indent="-609600">
              <a:defRPr sz="6400"/>
            </a:pPr>
            <a:r>
              <a:t>The slave was offering a wine cup to the guest.</a:t>
            </a:r>
          </a:p>
          <a:p>
            <a:pPr marL="609600" indent="-609600">
              <a:defRPr sz="6400"/>
            </a:pPr>
            <a:r>
              <a:t>The girls showed the dog to the slaves.</a:t>
            </a:r>
          </a:p>
          <a:p>
            <a:pPr marL="609600" indent="-609600">
              <a:defRPr sz="6400"/>
            </a:pPr>
            <a:r>
              <a:t>We went to the shops to find a shirt for the boy.</a:t>
            </a:r>
          </a:p>
          <a:p>
            <a:pPr marL="609600" indent="-609600">
              <a:defRPr sz="6400"/>
            </a:pPr>
            <a:r>
              <a:t>The shopkeeper sold the ring to the woman.</a:t>
            </a:r>
          </a:p>
          <a:p>
            <a:pPr marL="609600" indent="-609600">
              <a:defRPr sz="6400"/>
            </a:pPr>
            <a:r>
              <a:t>You gave the sword to me.</a:t>
            </a:r>
          </a:p>
          <a:p>
            <a:pPr marL="609600" indent="-609600">
              <a:defRPr sz="6400"/>
            </a:pPr>
            <a:r>
              <a:t>The master bought the dress for his wife.</a:t>
            </a:r>
          </a:p>
          <a:p>
            <a:pPr marL="609600" indent="-609600">
              <a:defRPr sz="6400"/>
            </a:pPr>
            <a:r>
              <a:t>The cook was preparing dinner for the mistress.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Derivation wor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Derivation work</a:t>
            </a:r>
          </a:p>
        </p:txBody>
      </p:sp>
      <p:sp>
        <p:nvSpPr>
          <p:cNvPr id="172" name="Use your computers to find the answers to the questions on the worksheet"/>
          <p:cNvSpPr txBox="1"/>
          <p:nvPr>
            <p:ph type="body" idx="21"/>
          </p:nvPr>
        </p:nvSpPr>
        <p:spPr>
          <a:xfrm>
            <a:off x="1251655" y="2563988"/>
            <a:ext cx="14040281" cy="218869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Use your computers to find the answers to the questions on the worksheet</a:t>
            </a:r>
          </a:p>
        </p:txBody>
      </p:sp>
      <p:pic>
        <p:nvPicPr>
          <p:cNvPr id="173" name="Screenshot 2023-04-21 at 09.10.32.png" descr="Screenshot 2023-04-21 at 09.10.3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763647" y="530792"/>
            <a:ext cx="7921543" cy="12654416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Screenshot 2023-04-21 at 09.11.51.png" descr="Screenshot 2023-04-21 at 09.11.5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1338" y="430824"/>
            <a:ext cx="12377443" cy="12960996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</p:pic>
      <p:sp>
        <p:nvSpPr>
          <p:cNvPr id="176" name="Derivation work"/>
          <p:cNvSpPr txBox="1"/>
          <p:nvPr>
            <p:ph type="title" idx="4294967295"/>
          </p:nvPr>
        </p:nvSpPr>
        <p:spPr>
          <a:xfrm>
            <a:off x="15701433" y="365477"/>
            <a:ext cx="21971001" cy="1435101"/>
          </a:xfrm>
          <a:prstGeom prst="rect">
            <a:avLst/>
          </a:prstGeom>
        </p:spPr>
        <p:txBody>
          <a:bodyPr/>
          <a:lstStyle/>
          <a:p>
            <a:pPr/>
            <a:r>
              <a:t>Derivation work</a:t>
            </a:r>
          </a:p>
        </p:txBody>
      </p:sp>
      <p:sp>
        <p:nvSpPr>
          <p:cNvPr id="177" name="Use your computers to find the answers to the questions on the worksheet"/>
          <p:cNvSpPr txBox="1"/>
          <p:nvPr/>
        </p:nvSpPr>
        <p:spPr>
          <a:xfrm>
            <a:off x="13127566" y="2202744"/>
            <a:ext cx="10898772" cy="2717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l" defTabSz="825500">
              <a:defRPr b="1" sz="5500">
                <a:solidFill>
                  <a:srgbClr val="000000"/>
                </a:solidFill>
              </a:defRPr>
            </a:lvl1pPr>
          </a:lstStyle>
          <a:p>
            <a:pPr/>
            <a:r>
              <a:t>Use your computers to find the answers to the questions on the worksheet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Screenshot 2023-04-21 at 09.13.33.png" descr="Screenshot 2023-04-21 at 09.13.3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778677" y="456385"/>
            <a:ext cx="9545219" cy="13026974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</p:pic>
      <p:sp>
        <p:nvSpPr>
          <p:cNvPr id="180" name="Connections work"/>
          <p:cNvSpPr txBox="1"/>
          <p:nvPr>
            <p:ph type="title" idx="4294967295"/>
          </p:nvPr>
        </p:nvSpPr>
        <p:spPr>
          <a:xfrm>
            <a:off x="4954411" y="681566"/>
            <a:ext cx="21971001" cy="1435101"/>
          </a:xfrm>
          <a:prstGeom prst="rect">
            <a:avLst/>
          </a:prstGeom>
        </p:spPr>
        <p:txBody>
          <a:bodyPr/>
          <a:lstStyle/>
          <a:p>
            <a:pPr/>
            <a:r>
              <a:t>Connections work</a:t>
            </a:r>
          </a:p>
        </p:txBody>
      </p:sp>
      <p:sp>
        <p:nvSpPr>
          <p:cNvPr id="181" name="Use your computers to find the answers to the questions on the worksheet"/>
          <p:cNvSpPr txBox="1"/>
          <p:nvPr/>
        </p:nvSpPr>
        <p:spPr>
          <a:xfrm>
            <a:off x="3373966" y="2473677"/>
            <a:ext cx="10898772" cy="2717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l" defTabSz="825500">
              <a:defRPr b="1" sz="5500">
                <a:solidFill>
                  <a:srgbClr val="000000"/>
                </a:solidFill>
              </a:defRPr>
            </a:lvl1pPr>
          </a:lstStyle>
          <a:p>
            <a:pPr/>
            <a:r>
              <a:t>Use your computers to find the answers to the questions on the worksheet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