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 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lose-up of the top of a hot air balloon viewed from above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Hot air balloons viewed from below against a blue sky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 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 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 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Hot air balloons viewed from below against a blue sky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dl.cambridgescp.com/sites/www.cambridgescp.com/files/legacy_root_files/singles/sorting3/so.html?id=&amp;fn=sw_uk09_cases1&amp;mn=1485191158" TargetMode="External"/><Relationship Id="rId3" Type="http://schemas.openxmlformats.org/officeDocument/2006/relationships/hyperlink" Target="https://www.dl.cambridgescp.com/sites/www.cambridgescp.com/files/legacy_root_files/singles/sorting3/so.html?id=&amp;fn=sw_uk09_cases2&amp;mn=1485191158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uesday 25th April 2023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Tuesday 25th April 2023</a:t>
            </a:r>
          </a:p>
        </p:txBody>
      </p:sp>
      <p:sp>
        <p:nvSpPr>
          <p:cNvPr id="152" name="Lati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Latin</a:t>
            </a:r>
          </a:p>
        </p:txBody>
      </p:sp>
      <p:sp>
        <p:nvSpPr>
          <p:cNvPr id="153" name="Y8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he dative case: To whom? For whom?"/>
          <p:cNvSpPr txBox="1"/>
          <p:nvPr>
            <p:ph type="title"/>
          </p:nvPr>
        </p:nvSpPr>
        <p:spPr>
          <a:xfrm>
            <a:off x="1793522" y="546099"/>
            <a:ext cx="21971001" cy="1433164"/>
          </a:xfrm>
          <a:prstGeom prst="rect">
            <a:avLst/>
          </a:prstGeom>
        </p:spPr>
        <p:txBody>
          <a:bodyPr/>
          <a:lstStyle/>
          <a:p>
            <a:pPr/>
            <a:r>
              <a:t>The dative case: To whom? For whom?</a:t>
            </a:r>
          </a:p>
        </p:txBody>
      </p:sp>
      <p:sp>
        <p:nvSpPr>
          <p:cNvPr id="179" name="For each of the following sentences, circle the correct form of the noun"/>
          <p:cNvSpPr txBox="1"/>
          <p:nvPr>
            <p:ph type="body" idx="21"/>
          </p:nvPr>
        </p:nvSpPr>
        <p:spPr>
          <a:xfrm>
            <a:off x="1206499" y="2607207"/>
            <a:ext cx="21971001" cy="93477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59459">
              <a:defRPr sz="5060"/>
            </a:lvl1pPr>
          </a:lstStyle>
          <a:p>
            <a:pPr/>
            <a:r>
              <a:t>For each of the following sentences, circle the correct form of the noun</a:t>
            </a:r>
          </a:p>
        </p:txBody>
      </p:sp>
      <p:sp>
        <p:nvSpPr>
          <p:cNvPr id="180" name="ancilla (agricolae, agricola) pecuniam dat…"/>
          <p:cNvSpPr txBox="1"/>
          <p:nvPr>
            <p:ph type="body" idx="1"/>
          </p:nvPr>
        </p:nvSpPr>
        <p:spPr>
          <a:xfrm>
            <a:off x="317104" y="4535521"/>
            <a:ext cx="23749792" cy="9852406"/>
          </a:xfrm>
          <a:prstGeom prst="rect">
            <a:avLst/>
          </a:prstGeom>
        </p:spPr>
        <p:txBody>
          <a:bodyPr/>
          <a:lstStyle/>
          <a:p>
            <a:pPr marL="451104" indent="-451104" defTabSz="1804370">
              <a:spcBef>
                <a:spcPts val="3300"/>
              </a:spcBef>
              <a:defRPr sz="8362"/>
            </a:pPr>
            <a:r>
              <a:t>ancilla (agricolae, agricola) pecuniam dat</a:t>
            </a:r>
          </a:p>
          <a:p>
            <a:pPr marL="451104" indent="-451104" defTabSz="1804370">
              <a:spcBef>
                <a:spcPts val="3300"/>
              </a:spcBef>
              <a:defRPr sz="8362"/>
            </a:pPr>
            <a:r>
              <a:t>Metalla (filiis, filias) vocat</a:t>
            </a:r>
          </a:p>
          <a:p>
            <a:pPr marL="451104" indent="-451104" defTabSz="1804370">
              <a:spcBef>
                <a:spcPts val="3300"/>
              </a:spcBef>
              <a:defRPr sz="8362"/>
            </a:pPr>
            <a:r>
              <a:t>dominus (puellis, puellarum) fabulam narrat</a:t>
            </a:r>
          </a:p>
          <a:p>
            <a:pPr marL="451104" indent="-451104" defTabSz="1804370">
              <a:spcBef>
                <a:spcPts val="3300"/>
              </a:spcBef>
              <a:defRPr sz="8362"/>
            </a:pPr>
            <a:r>
              <a:t>servus (dominas, dominae) vinum optimum offert</a:t>
            </a:r>
          </a:p>
          <a:p>
            <a:pPr marL="0" indent="0" defTabSz="1804370">
              <a:spcBef>
                <a:spcPts val="3300"/>
              </a:spcBef>
              <a:buSzTx/>
              <a:buNone/>
              <a:defRPr sz="3848"/>
            </a:pPr>
          </a:p>
          <a:p>
            <a:pPr marL="0" indent="0" defTabSz="1804370">
              <a:spcBef>
                <a:spcPts val="3300"/>
              </a:spcBef>
              <a:buSzTx/>
              <a:buNone/>
              <a:defRPr sz="3848" u="sng"/>
            </a:pPr>
            <a:r>
              <a:t>Vocabulary:</a:t>
            </a:r>
          </a:p>
          <a:p>
            <a:pPr marL="0" indent="0" defTabSz="1804370">
              <a:spcBef>
                <a:spcPts val="3300"/>
              </a:spcBef>
              <a:buSzTx/>
              <a:buNone/>
              <a:defRPr sz="3848"/>
            </a:pPr>
            <a:r>
              <a:t>pecuniam = money; fabula = story; narrate = tells; vine = wine; optimum = the best/very good; offers = offers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Online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Online Exercises</a:t>
            </a:r>
          </a:p>
        </p:txBody>
      </p:sp>
      <p:sp>
        <p:nvSpPr>
          <p:cNvPr id="183" name="Click on the following links to complete the parts of the exercises mentioned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01675">
              <a:defRPr sz="4675"/>
            </a:lvl1pPr>
          </a:lstStyle>
          <a:p>
            <a:pPr/>
            <a:r>
              <a:t>Click on the following links to complete the parts of the exercises mentioned</a:t>
            </a:r>
          </a:p>
        </p:txBody>
      </p:sp>
      <p:sp>
        <p:nvSpPr>
          <p:cNvPr id="184" name="1. Click here to complete the first two drag and drop activities on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</a:t>
            </a:r>
            <a:r>
              <a:rPr u="sng">
                <a:hlinkClick r:id="rId2" invalidUrl="" action="" tgtFrame="" tooltip="" history="1" highlightClick="0" endSnd="0"/>
              </a:rPr>
              <a:t>Click here</a:t>
            </a:r>
            <a:r>
              <a:t> to complete the first two drag and drop activities only</a:t>
            </a:r>
          </a:p>
          <a:p>
            <a:pPr/>
          </a:p>
          <a:p>
            <a:pPr/>
            <a:r>
              <a:t>2. </a:t>
            </a:r>
            <a:r>
              <a:rPr u="sng">
                <a:hlinkClick r:id="rId3" invalidUrl="" action="" tgtFrame="" tooltip="" history="1" highlightClick="0" endSnd="0"/>
              </a:rPr>
              <a:t>Click here</a:t>
            </a:r>
            <a:r>
              <a:t> to complete the first two drag and drop activities only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Home learn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Home learning</a:t>
            </a:r>
          </a:p>
        </p:txBody>
      </p:sp>
      <p:sp>
        <p:nvSpPr>
          <p:cNvPr id="187" name="If you finish early you should start to learn the below for tomorrow"/>
          <p:cNvSpPr txBox="1"/>
          <p:nvPr>
            <p:ph type="body" idx="21"/>
          </p:nvPr>
        </p:nvSpPr>
        <p:spPr>
          <a:xfrm>
            <a:off x="1206500" y="2426584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817244">
              <a:defRPr sz="5445"/>
            </a:lvl1pPr>
          </a:lstStyle>
          <a:p>
            <a:pPr/>
            <a:r>
              <a:t>If you finish early you should start to learn the below for tomorrow</a:t>
            </a:r>
          </a:p>
        </p:txBody>
      </p:sp>
      <p:sp>
        <p:nvSpPr>
          <p:cNvPr id="188" name="Learn the noun table which includes the dative case of the 1st declens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Learn the noun table which includes the dative case of the 1st declension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od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Today</a:t>
            </a:r>
          </a:p>
        </p:txBody>
      </p:sp>
      <p:sp>
        <p:nvSpPr>
          <p:cNvPr id="156" name="Tuesday 25th April 2023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Tuesday 25th April 2023</a:t>
            </a:r>
          </a:p>
        </p:txBody>
      </p:sp>
      <p:sp>
        <p:nvSpPr>
          <p:cNvPr id="157" name="LO: to translate the dative case and its mean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LO: to translate the dative case and its meaning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Table 1"/>
          <p:cNvGraphicFramePr/>
          <p:nvPr/>
        </p:nvGraphicFramePr>
        <p:xfrm>
          <a:off x="697372" y="594315"/>
          <a:ext cx="23131732" cy="1271703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779757"/>
                <a:gridCol w="5779757"/>
                <a:gridCol w="5779757"/>
                <a:gridCol w="5779757"/>
              </a:tblGrid>
              <a:tr h="1154939">
                <a:tc gridSpan="2" rowSpan="2">
                  <a:txBody>
                    <a:bodyPr/>
                    <a:lstStyle/>
                    <a:p>
                      <a:pPr defTabSz="2438338">
                        <a:lnSpc>
                          <a:spcPct val="80000"/>
                        </a:lnSpc>
                        <a:defRPr b="1" spc="-84" sz="4200">
                          <a:solidFill>
                            <a:schemeClr val="accent1">
                              <a:hueOff val="114395"/>
                              <a:lumOff val="-24975"/>
                            </a:schemeClr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2" hMerge="1">
                  <a:tcPr/>
                </a:tc>
                <a:tc rowSpan="2">
                  <a:txBody>
                    <a:bodyPr/>
                    <a:lstStyle/>
                    <a:p>
                      <a:pPr defTabSz="914400"/>
                      <a:r>
                        <a:rPr b="1" sz="3200"/>
                        <a:t>1st Declension
Girl (f)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 rowSpan="2">
                  <a:txBody>
                    <a:bodyPr/>
                    <a:lstStyle/>
                    <a:p>
                      <a:pPr defTabSz="914400"/>
                      <a:r>
                        <a:rPr b="1" sz="3200"/>
                        <a:t>2nd Declension
Master (m)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gridSpan="2" vMerge="1">
                  <a:tcPr/>
                </a:tc>
                <a:tc hMerge="1"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154939">
                <a:tc rowSpan="3">
                  <a:txBody>
                    <a:bodyPr/>
                    <a:lstStyle/>
                    <a:p>
                      <a:pPr defTabSz="914400"/>
                      <a:r>
                        <a:rPr sz="6000"/>
                        <a:t>Singular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Nominative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us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Accusative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am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um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Genitive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i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Dative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</a:tr>
              <a:tr h="1154939">
                <a:tc gridSpan="4"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154939">
                <a:tc rowSpan="3">
                  <a:txBody>
                    <a:bodyPr/>
                    <a:lstStyle/>
                    <a:p>
                      <a:pPr defTabSz="914400"/>
                      <a:r>
                        <a:rPr sz="6000"/>
                        <a:t>Plural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Nominative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i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Accusative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os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 v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Genitive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arum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domin-</a:t>
                      </a:r>
                      <a:r>
                        <a:rPr>
                          <a:solidFill>
                            <a:schemeClr val="accent3">
                              <a:hueOff val="362282"/>
                              <a:satOff val="31803"/>
                              <a:lumOff val="-18242"/>
                            </a:schemeClr>
                          </a:solidFill>
                        </a:rPr>
                        <a:t>orum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154939"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0"/>
                        <a:t>Dative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  <a:r>
                        <a:t>puell-</a:t>
                      </a:r>
                      <a:r>
                        <a:rPr>
                          <a:solidFill>
                            <a:schemeClr val="accent5">
                              <a:hueOff val="-82419"/>
                              <a:satOff val="-9513"/>
                              <a:lumOff val="-16343"/>
                            </a:schemeClr>
                          </a:solidFill>
                        </a:rPr>
                        <a:t>is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6000"/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5D5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Screenshot 2023-04-20 at 16.01.49.png" descr="Screenshot 2023-04-20 at 16.01.4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77672" y="691047"/>
            <a:ext cx="16200116" cy="129094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creenshot 2023-04-20 at 16.02.28.png" descr="Screenshot 2023-04-20 at 16.02.2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7434" y="603962"/>
            <a:ext cx="14993655" cy="125080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Screenshot 2023-04-20 at 16.02.50.png" descr="Screenshot 2023-04-20 at 16.02.5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373" y="410040"/>
            <a:ext cx="13908851" cy="132404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creenshot 2023-04-20 at 16.03.06.png" descr="Screenshot 2023-04-20 at 16.03.0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661" y="-1407468"/>
            <a:ext cx="17472988" cy="166333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Draw a table in your book like the one belo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413955">
              <a:defRPr spc="-168" sz="8415"/>
            </a:lvl1pPr>
          </a:lstStyle>
          <a:p>
            <a:pPr/>
            <a:r>
              <a:t>Draw a table in your book like the one below</a:t>
            </a:r>
          </a:p>
        </p:txBody>
      </p:sp>
      <p:sp>
        <p:nvSpPr>
          <p:cNvPr id="170" name="Sort the nouns on the next slide into the relevant boxe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Sort the nouns on the next slide into the relevant boxes</a:t>
            </a:r>
          </a:p>
        </p:txBody>
      </p:sp>
      <p:graphicFrame>
        <p:nvGraphicFramePr>
          <p:cNvPr id="171" name="Table 1"/>
          <p:cNvGraphicFramePr/>
          <p:nvPr/>
        </p:nvGraphicFramePr>
        <p:xfrm>
          <a:off x="1490133" y="3482051"/>
          <a:ext cx="20728892" cy="979885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6905397"/>
                <a:gridCol w="6905397"/>
                <a:gridCol w="6905397"/>
              </a:tblGrid>
              <a:tr h="1087350"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1st declension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2nd Declension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873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Nominative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873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Accusative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873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Genitive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873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Dative</a:t>
                      </a:r>
                    </a:p>
                  </a:txBody>
                  <a:tcPr marL="50800" marR="50800" marT="50800" marB="50800" anchor="ctr" anchorCtr="0" horzOverflow="overflow"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>
                    <a:lnB w="508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>
                    <a:lnB w="50800">
                      <a:solidFill>
                        <a:srgbClr val="000000"/>
                      </a:solidFill>
                      <a:miter lim="400000"/>
                    </a:lnB>
                    <a:solidFill>
                      <a:srgbClr val="929292"/>
                    </a:solidFill>
                  </a:tcPr>
                </a:tc>
              </a:tr>
              <a:tr h="10873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Nominative</a:t>
                      </a:r>
                    </a:p>
                  </a:txBody>
                  <a:tcPr marL="50800" marR="50800" marT="50800" marB="50800" anchor="ctr" anchorCtr="0" horzOverflow="overflow">
                    <a:lnT w="508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>
                    <a:lnT w="508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>
                    <a:lnT w="50800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10873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Accusative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873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Genitive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87350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Dative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92929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ut these nouns into the correct place in the table you have draw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609303">
              <a:defRPr spc="-112" sz="5610"/>
            </a:lvl1pPr>
          </a:lstStyle>
          <a:p>
            <a:pPr/>
            <a:r>
              <a:t>Put these nouns into the correct place in the table you have drawn</a:t>
            </a:r>
          </a:p>
        </p:txBody>
      </p:sp>
      <p:sp>
        <p:nvSpPr>
          <p:cNvPr id="174" name="Remember that some nouns could go in a few places, depending on similar endings!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635634">
              <a:defRPr sz="4235"/>
            </a:lvl1pPr>
          </a:lstStyle>
          <a:p>
            <a:pPr/>
            <a:r>
              <a:t>Remember that some nouns could go in a few places, depending on similar endings!</a:t>
            </a:r>
          </a:p>
        </p:txBody>
      </p:sp>
      <p:sp>
        <p:nvSpPr>
          <p:cNvPr id="175" name="ancilla…"/>
          <p:cNvSpPr txBox="1"/>
          <p:nvPr>
            <p:ph type="body" sz="quarter" idx="1"/>
          </p:nvPr>
        </p:nvSpPr>
        <p:spPr>
          <a:xfrm>
            <a:off x="1748366" y="3833637"/>
            <a:ext cx="3797557" cy="8256012"/>
          </a:xfrm>
          <a:prstGeom prst="rect">
            <a:avLst/>
          </a:prstGeom>
        </p:spPr>
        <p:txBody>
          <a:bodyPr/>
          <a:lstStyle/>
          <a:p>
            <a:pPr defTabSz="808990">
              <a:spcBef>
                <a:spcPts val="1700"/>
              </a:spcBef>
              <a:defRPr spc="-53" sz="5390"/>
            </a:pPr>
            <a:r>
              <a:t>ancilla</a:t>
            </a:r>
          </a:p>
          <a:p>
            <a:pPr defTabSz="808990">
              <a:spcBef>
                <a:spcPts val="1700"/>
              </a:spcBef>
              <a:defRPr spc="-53" sz="5390"/>
            </a:pPr>
            <a:r>
              <a:t>servi</a:t>
            </a:r>
          </a:p>
          <a:p>
            <a:pPr defTabSz="808990">
              <a:spcBef>
                <a:spcPts val="1700"/>
              </a:spcBef>
              <a:defRPr spc="-53" sz="5390"/>
            </a:pPr>
            <a:r>
              <a:t>dominorum</a:t>
            </a:r>
          </a:p>
          <a:p>
            <a:pPr defTabSz="808990">
              <a:spcBef>
                <a:spcPts val="1700"/>
              </a:spcBef>
              <a:defRPr spc="-53" sz="5390"/>
            </a:pPr>
            <a:r>
              <a:t>aquae</a:t>
            </a:r>
          </a:p>
          <a:p>
            <a:pPr defTabSz="808990">
              <a:spcBef>
                <a:spcPts val="1700"/>
              </a:spcBef>
              <a:defRPr spc="-53" sz="5390"/>
            </a:pPr>
            <a:r>
              <a:t>sagittarum</a:t>
            </a:r>
          </a:p>
          <a:p>
            <a:pPr defTabSz="808990">
              <a:spcBef>
                <a:spcPts val="1700"/>
              </a:spcBef>
              <a:defRPr spc="-53" sz="5390"/>
            </a:pPr>
            <a:r>
              <a:t>agricolae</a:t>
            </a:r>
          </a:p>
          <a:p>
            <a:pPr defTabSz="808990">
              <a:spcBef>
                <a:spcPts val="1700"/>
              </a:spcBef>
              <a:defRPr spc="-53" sz="5390"/>
            </a:pPr>
            <a:r>
              <a:t>equum</a:t>
            </a:r>
          </a:p>
          <a:p>
            <a:pPr defTabSz="808990">
              <a:spcBef>
                <a:spcPts val="1700"/>
              </a:spcBef>
              <a:defRPr spc="-53" sz="5390"/>
            </a:pPr>
            <a:r>
              <a:t>puellas</a:t>
            </a:r>
          </a:p>
        </p:txBody>
      </p:sp>
      <p:sp>
        <p:nvSpPr>
          <p:cNvPr id="176" name="hastam…"/>
          <p:cNvSpPr txBox="1"/>
          <p:nvPr/>
        </p:nvSpPr>
        <p:spPr>
          <a:xfrm>
            <a:off x="8016522" y="3833637"/>
            <a:ext cx="3797557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825500">
              <a:spcBef>
                <a:spcPts val="1800"/>
              </a:spcBef>
              <a:defRPr spc="-55" sz="5500">
                <a:solidFill>
                  <a:srgbClr val="000000"/>
                </a:solidFill>
              </a:defRPr>
            </a:pPr>
            <a:r>
              <a:t>hastam</a:t>
            </a:r>
          </a:p>
          <a:p>
            <a:pPr algn="l" defTabSz="825500">
              <a:spcBef>
                <a:spcPts val="1800"/>
              </a:spcBef>
              <a:defRPr spc="-55" sz="5500">
                <a:solidFill>
                  <a:srgbClr val="000000"/>
                </a:solidFill>
              </a:defRPr>
            </a:pPr>
            <a:r>
              <a:t>coquus</a:t>
            </a:r>
          </a:p>
          <a:p>
            <a:pPr algn="l" defTabSz="825500">
              <a:spcBef>
                <a:spcPts val="1800"/>
              </a:spcBef>
              <a:defRPr spc="-55" sz="5500">
                <a:solidFill>
                  <a:srgbClr val="000000"/>
                </a:solidFill>
              </a:defRPr>
            </a:pPr>
            <a:r>
              <a:t>servos</a:t>
            </a:r>
          </a:p>
          <a:p>
            <a:pPr algn="l" defTabSz="825500">
              <a:spcBef>
                <a:spcPts val="1800"/>
              </a:spcBef>
              <a:defRPr spc="-55" sz="5500">
                <a:solidFill>
                  <a:srgbClr val="000000"/>
                </a:solidFill>
              </a:defRPr>
            </a:pPr>
            <a:r>
              <a:t>feminae</a:t>
            </a:r>
          </a:p>
          <a:p>
            <a:pPr algn="l" defTabSz="825500">
              <a:spcBef>
                <a:spcPts val="1800"/>
              </a:spcBef>
              <a:defRPr spc="-55" sz="5500">
                <a:solidFill>
                  <a:srgbClr val="000000"/>
                </a:solidFill>
              </a:defRPr>
            </a:pPr>
            <a:r>
              <a:t>nautis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