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 air balloons viewed from below against a blue sky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Close-up of the top of a hot air balloon viewed from above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Hot air balloons viewed from below against a blue sky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 air balloons viewed from below against a blue sky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pPr/>
            <a:r>
              <a:t>Agenda Title</a:t>
            </a:r>
          </a:p>
        </p:txBody>
      </p:sp>
      <p:sp>
        <p:nvSpPr>
          <p:cNvPr id="150" name="Body Level One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1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 air balloon viewed from abov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 air balloon viewed from below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Hot air balloons viewed from below against a blue sky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uesday 13th June 202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Tuesday 13th June 2023</a:t>
            </a:r>
          </a:p>
        </p:txBody>
      </p:sp>
      <p:sp>
        <p:nvSpPr>
          <p:cNvPr id="162" name="Lati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Latin</a:t>
            </a:r>
          </a:p>
        </p:txBody>
      </p:sp>
      <p:sp>
        <p:nvSpPr>
          <p:cNvPr id="163" name="Year 8 revisi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Year 8 revision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creenshot 2023-05-02 at 16.08.16.png" descr="Screenshot 2023-05-02 at 16.08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4253" y="1369696"/>
            <a:ext cx="9956642" cy="1281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creenshot 2023-05-02 at 16.08.56.png" descr="Screenshot 2023-05-02 at 16.08.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84744" y="145657"/>
            <a:ext cx="9295722" cy="667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creenshot 2023-05-02 at 16.09.33.png" descr="Screenshot 2023-05-02 at 16.09.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3678" y="7068504"/>
            <a:ext cx="21896644" cy="291457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96" name="Screenshot 2023-05-02 at 16.09.57.png" descr="Screenshot 2023-05-02 at 16.09.5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37674" y="12241360"/>
            <a:ext cx="13183107" cy="78989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197" name="Write 10 of your own questions in…"/>
          <p:cNvSpPr txBox="1"/>
          <p:nvPr/>
        </p:nvSpPr>
        <p:spPr>
          <a:xfrm>
            <a:off x="2161153" y="3442019"/>
            <a:ext cx="11673028" cy="2823435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5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Write 10 of your own questions in </a:t>
            </a:r>
          </a:p>
          <a:p>
            <a:pPr defTabSz="825500">
              <a:defRPr sz="5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Latin using these question words.</a:t>
            </a:r>
          </a:p>
          <a:p>
            <a:pPr defTabSz="825500">
              <a:defRPr sz="5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Translate each one.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creenshot 2023-05-02 at 16.07.56.png" descr="Screenshot 2023-05-02 at 16.07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2241" y="3903405"/>
            <a:ext cx="20806343" cy="355573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00" name="Screenshot 2023-05-02 at 16.08.16.png" descr="Screenshot 2023-05-02 at 16.08.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4253" y="1369696"/>
            <a:ext cx="9956642" cy="128197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Write 10 of your own questions in…"/>
          <p:cNvSpPr txBox="1"/>
          <p:nvPr/>
        </p:nvSpPr>
        <p:spPr>
          <a:xfrm>
            <a:off x="1260675" y="8726404"/>
            <a:ext cx="11673028" cy="2823434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5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Write 10 of your own questions in </a:t>
            </a:r>
          </a:p>
          <a:p>
            <a:pPr defTabSz="825500">
              <a:defRPr sz="5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Latin using ‘ne’.</a:t>
            </a:r>
          </a:p>
          <a:p>
            <a:pPr defTabSz="825500">
              <a:defRPr sz="5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Translate each one.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creenshot 2023-06-12 at 15.52.33.png" descr="Screenshot 2023-06-12 at 15.52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892" y="233013"/>
            <a:ext cx="16922414" cy="1348888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Write 5 sentences in Latin using one of these important word in each sentence.…"/>
          <p:cNvSpPr txBox="1"/>
          <p:nvPr/>
        </p:nvSpPr>
        <p:spPr>
          <a:xfrm>
            <a:off x="17517884" y="485548"/>
            <a:ext cx="6340041" cy="8309835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5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Write 5 sentences in Latin using one of these important word in each sentence.</a:t>
            </a:r>
          </a:p>
          <a:p>
            <a:pPr defTabSz="825500">
              <a:defRPr sz="5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defTabSz="825500">
              <a:defRPr sz="5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Translate each sentence into English, too.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he verb ‘to be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verb ‘to be’</a:t>
            </a:r>
          </a:p>
        </p:txBody>
      </p:sp>
      <p:sp>
        <p:nvSpPr>
          <p:cNvPr id="207" name="Answer the following question in your books"/>
          <p:cNvSpPr txBox="1"/>
          <p:nvPr>
            <p:ph type="body" idx="21"/>
          </p:nvPr>
        </p:nvSpPr>
        <p:spPr>
          <a:xfrm>
            <a:off x="1206500" y="245923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Answer the following question in your books</a:t>
            </a:r>
          </a:p>
        </p:txBody>
      </p:sp>
      <p:sp>
        <p:nvSpPr>
          <p:cNvPr id="208" name="What is the difference between these in Latin (translate each of these in your books)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the difference between these in Latin (translate each of these in your books)?</a:t>
            </a:r>
          </a:p>
          <a:p>
            <a:pPr lvl="1"/>
            <a:r>
              <a:t>I am a girl</a:t>
            </a:r>
          </a:p>
          <a:p>
            <a:pPr lvl="1"/>
            <a:r>
              <a:t>I am walking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he verb ‘to be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verb ‘to be’</a:t>
            </a:r>
          </a:p>
        </p:txBody>
      </p:sp>
      <p:sp>
        <p:nvSpPr>
          <p:cNvPr id="211" name="What are the different person endings this verb? Copy out the table and complete it."/>
          <p:cNvSpPr txBox="1"/>
          <p:nvPr>
            <p:ph type="body" idx="21"/>
          </p:nvPr>
        </p:nvSpPr>
        <p:spPr>
          <a:xfrm>
            <a:off x="1206500" y="2506627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43889">
              <a:defRPr sz="4290"/>
            </a:lvl1pPr>
          </a:lstStyle>
          <a:p>
            <a:pPr/>
            <a:r>
              <a:t>What are the different person endings this verb? Copy out the table and complete it.</a:t>
            </a:r>
          </a:p>
        </p:txBody>
      </p:sp>
      <p:graphicFrame>
        <p:nvGraphicFramePr>
          <p:cNvPr id="212" name="Table 1"/>
          <p:cNvGraphicFramePr/>
          <p:nvPr/>
        </p:nvGraphicFramePr>
        <p:xfrm>
          <a:off x="6705600" y="4254854"/>
          <a:ext cx="10985500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86400"/>
                <a:gridCol w="5486400"/>
              </a:tblGrid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I am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You (singular) are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He / She / It is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We are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You are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They are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heck your answers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Check your answers!</a:t>
            </a:r>
          </a:p>
        </p:txBody>
      </p:sp>
      <p:pic>
        <p:nvPicPr>
          <p:cNvPr id="215" name="Screenshot 2023-06-12 at 15.55.33.png" descr="Screenshot 2023-06-12 at 15.55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226" y="3135690"/>
            <a:ext cx="22650142" cy="9601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creenshot 2023-06-12 at 15.59.49.png" descr="Screenshot 2023-06-12 at 15.59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026" y="268053"/>
            <a:ext cx="24165948" cy="10482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creenshot 2023-06-12 at 16.00.18.png" descr="Screenshot 2023-06-12 at 16.00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799" y="219392"/>
            <a:ext cx="23570886" cy="10224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repos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Prepositions</a:t>
            </a:r>
          </a:p>
        </p:txBody>
      </p:sp>
      <p:pic>
        <p:nvPicPr>
          <p:cNvPr id="222" name="Screenshot 2023-06-12 at 16.01.58.png" descr="Screenshot 2023-06-12 at 16.01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611" y="2563846"/>
            <a:ext cx="19575105" cy="10579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creenshot 2023-06-12 at 16.02.34.png" descr="Screenshot 2023-06-12 at 16.02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740" y="623143"/>
            <a:ext cx="23752520" cy="10088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O: revision of grammar we have learnt this ye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18888">
              <a:defRPr spc="-154" sz="7735"/>
            </a:lvl1pPr>
          </a:lstStyle>
          <a:p>
            <a:pPr/>
            <a:r>
              <a:t>LO: revision of grammar we have learnt this year</a:t>
            </a:r>
          </a:p>
        </p:txBody>
      </p:sp>
      <p:sp>
        <p:nvSpPr>
          <p:cNvPr id="166" name="Tuesday 13th June 2023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Tuesday 13th June 2023</a:t>
            </a:r>
          </a:p>
        </p:txBody>
      </p:sp>
      <p:sp>
        <p:nvSpPr>
          <p:cNvPr id="167" name="Instruc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Instructions:</a:t>
            </a:r>
          </a:p>
          <a:p>
            <a:pPr lvl="1"/>
            <a:r>
              <a:t>Put today’s date and the learning objective in your books.</a:t>
            </a:r>
          </a:p>
          <a:p>
            <a:pPr lvl="1"/>
            <a:r>
              <a:t>Underline both of these.</a:t>
            </a:r>
          </a:p>
          <a:p>
            <a:pPr lvl="1"/>
            <a:r>
              <a:t>Draw and complete the table on the next slide, then get a green pen and mark it (the answers are on the slide after this - don’t cheat, you want to know what you still need to revise for the exam!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creenshot 2023-06-12 at 16.03.00.png" descr="Screenshot 2023-06-12 at 16.03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157" y="425256"/>
            <a:ext cx="24047686" cy="6615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creenshot 2023-06-12 at 16.03.51.png" descr="Screenshot 2023-06-12 at 16.03.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23" y="81049"/>
            <a:ext cx="23726620" cy="9433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creenshot 2023-06-12 at 16.04.31.png" descr="Screenshot 2023-06-12 at 16.04.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45" y="337632"/>
            <a:ext cx="24051309" cy="8696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creenshot 2023-06-12 at 16.10.46.png" descr="Screenshot 2023-06-12 at 16.10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39" y="258396"/>
            <a:ext cx="23992101" cy="8367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creenshot 2023-06-12 at 16.11.13.png" descr="Screenshot 2023-06-12 at 16.11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05" y="212335"/>
            <a:ext cx="24125590" cy="8925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creenshot 2023-06-12 at 16.11.35.png" descr="Screenshot 2023-06-12 at 16.11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020" y="323170"/>
            <a:ext cx="23589740" cy="7742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Table 1"/>
          <p:cNvGraphicFramePr/>
          <p:nvPr/>
        </p:nvGraphicFramePr>
        <p:xfrm>
          <a:off x="697372" y="594315"/>
          <a:ext cx="23131732" cy="1271703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779757"/>
                <a:gridCol w="5779757"/>
                <a:gridCol w="5779757"/>
                <a:gridCol w="5779757"/>
              </a:tblGrid>
              <a:tr h="1154939">
                <a:tc gridSpan="2" rowSpan="2">
                  <a:txBody>
                    <a:bodyPr/>
                    <a:lstStyle/>
                    <a:p>
                      <a:pPr defTabSz="2438338">
                        <a:lnSpc>
                          <a:spcPct val="80000"/>
                        </a:lnSpc>
                        <a:defRPr b="1" spc="-84" sz="42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 rowSpan="2" hMerge="1">
                  <a:tcPr/>
                </a:tc>
                <a:tc rowSpan="2">
                  <a:txBody>
                    <a:bodyPr/>
                    <a:lstStyle/>
                    <a:p>
                      <a:pPr defTabSz="914400"/>
                      <a:r>
                        <a:rPr b="1" sz="3200"/>
                        <a:t>1st Declension
Girl (f)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 rowSpan="2">
                  <a:txBody>
                    <a:bodyPr/>
                    <a:lstStyle/>
                    <a:p>
                      <a:pPr defTabSz="914400"/>
                      <a:r>
                        <a:rPr b="1" sz="3200"/>
                        <a:t>2nd Declension
Master (m)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gridSpan="2" vMerge="1">
                  <a:tcPr/>
                </a:tc>
                <a:tc hMerge="1"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154939">
                <a:tc rowSpan="3">
                  <a:txBody>
                    <a:bodyPr/>
                    <a:lstStyle/>
                    <a:p>
                      <a:pPr defTabSz="914400"/>
                      <a:r>
                        <a:rPr sz="6000"/>
                        <a:t>Singular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Nominative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puell-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domin-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Accusative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puell-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domin-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Genitive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puell-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domin-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puell-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domin-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gridSpan="4">
                  <a:txBody>
                    <a:bodyPr/>
                    <a:lstStyle/>
                    <a:p>
                      <a:pPr defTabSz="914400">
                        <a:defRPr sz="60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D5D5D5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54939">
                <a:tc rowSpan="3">
                  <a:txBody>
                    <a:bodyPr/>
                    <a:lstStyle/>
                    <a:p>
                      <a:pPr defTabSz="914400"/>
                      <a:r>
                        <a:rPr sz="6000"/>
                        <a:t>Plural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Nominative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puell-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domin-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Accusative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puell-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domin-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Genitive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puell-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domin-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puell-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domin-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Table 1"/>
          <p:cNvGraphicFramePr/>
          <p:nvPr/>
        </p:nvGraphicFramePr>
        <p:xfrm>
          <a:off x="697372" y="594315"/>
          <a:ext cx="23131732" cy="1271703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779757"/>
                <a:gridCol w="5779757"/>
                <a:gridCol w="5779757"/>
                <a:gridCol w="5779757"/>
              </a:tblGrid>
              <a:tr h="1154939">
                <a:tc gridSpan="2" rowSpan="2">
                  <a:txBody>
                    <a:bodyPr/>
                    <a:lstStyle/>
                    <a:p>
                      <a:pPr defTabSz="2438338">
                        <a:lnSpc>
                          <a:spcPct val="80000"/>
                        </a:lnSpc>
                        <a:defRPr b="1" spc="-84" sz="4200">
                          <a:solidFill>
                            <a:schemeClr val="accent1">
                              <a:hueOff val="114395"/>
                              <a:lumOff val="-24975"/>
                            </a:schemeClr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 rowSpan="2" hMerge="1">
                  <a:tcPr/>
                </a:tc>
                <a:tc rowSpan="2">
                  <a:txBody>
                    <a:bodyPr/>
                    <a:lstStyle/>
                    <a:p>
                      <a:pPr defTabSz="914400"/>
                      <a:r>
                        <a:rPr b="1" sz="3200"/>
                        <a:t>1st Declension
Girl (f)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 rowSpan="2">
                  <a:txBody>
                    <a:bodyPr/>
                    <a:lstStyle/>
                    <a:p>
                      <a:pPr defTabSz="914400"/>
                      <a:r>
                        <a:rPr b="1" sz="3200"/>
                        <a:t>2nd Declension
Master (m)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gridSpan="2" vMerge="1">
                  <a:tcPr/>
                </a:tc>
                <a:tc hMerge="1"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154939">
                <a:tc rowSpan="3">
                  <a:txBody>
                    <a:bodyPr/>
                    <a:lstStyle/>
                    <a:p>
                      <a:pPr defTabSz="914400"/>
                      <a:r>
                        <a:rPr sz="6000"/>
                        <a:t>Singular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Nominative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puell-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a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domin-</a:t>
                      </a:r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us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Accusative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puell-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am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domin-</a:t>
                      </a:r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um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Genitive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puell-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ae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domin-</a:t>
                      </a:r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i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puell-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ae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domin-</a:t>
                      </a:r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o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gridSpan="4">
                  <a:txBody>
                    <a:bodyPr/>
                    <a:lstStyle/>
                    <a:p>
                      <a:pPr defTabSz="914400">
                        <a:defRPr sz="60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D5D5D5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54939">
                <a:tc rowSpan="3">
                  <a:txBody>
                    <a:bodyPr/>
                    <a:lstStyle/>
                    <a:p>
                      <a:pPr defTabSz="914400"/>
                      <a:r>
                        <a:rPr sz="6000"/>
                        <a:t>Plural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Nominative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puell-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ae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domin-</a:t>
                      </a:r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i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Accusative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puell-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as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domin-</a:t>
                      </a:r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os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Genitive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puell-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arum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domin-</a:t>
                      </a:r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orum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154939"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/>
                        <a:t>Dative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puell-</a:t>
                      </a:r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is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0"/>
                      </a:pPr>
                      <a:r>
                        <a:t>domin-</a:t>
                      </a:r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is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 recap of cases: write these out in your book"/>
          <p:cNvSpPr txBox="1"/>
          <p:nvPr>
            <p:ph type="title"/>
          </p:nvPr>
        </p:nvSpPr>
        <p:spPr>
          <a:xfrm>
            <a:off x="778338" y="683422"/>
            <a:ext cx="23633005" cy="1433163"/>
          </a:xfrm>
          <a:prstGeom prst="rect">
            <a:avLst/>
          </a:prstGeom>
        </p:spPr>
        <p:txBody>
          <a:bodyPr/>
          <a:lstStyle/>
          <a:p>
            <a:pPr/>
            <a:r>
              <a:t>A recap of cases: write these out in your book</a:t>
            </a:r>
          </a:p>
        </p:txBody>
      </p:sp>
      <p:sp>
        <p:nvSpPr>
          <p:cNvPr id="174" name="The nominative is used for ________________…"/>
          <p:cNvSpPr txBox="1"/>
          <p:nvPr>
            <p:ph type="body" idx="1"/>
          </p:nvPr>
        </p:nvSpPr>
        <p:spPr>
          <a:xfrm>
            <a:off x="869837" y="2729994"/>
            <a:ext cx="22930604" cy="10356602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7400"/>
            </a:pPr>
            <a:r>
              <a:t>The </a:t>
            </a:r>
            <a:r>
              <a:rPr b="1"/>
              <a:t>nominative</a:t>
            </a:r>
            <a:r>
              <a:t> is used for ________________</a:t>
            </a:r>
            <a:br/>
          </a:p>
          <a:p>
            <a:pPr marL="609600" indent="-609600">
              <a:defRPr sz="7400"/>
            </a:pPr>
            <a:r>
              <a:t>The </a:t>
            </a:r>
            <a:r>
              <a:rPr b="1"/>
              <a:t>accusative</a:t>
            </a:r>
            <a:r>
              <a:t> is used for ________________</a:t>
            </a:r>
            <a:br/>
          </a:p>
          <a:p>
            <a:pPr marL="609600" indent="-609600">
              <a:defRPr sz="7400"/>
            </a:pPr>
            <a:r>
              <a:t>The </a:t>
            </a:r>
            <a:r>
              <a:rPr b="1"/>
              <a:t>genitive</a:t>
            </a:r>
            <a:r>
              <a:t> is used for ___________________</a:t>
            </a:r>
            <a:br/>
          </a:p>
          <a:p>
            <a:pPr marL="609600" indent="-609600">
              <a:defRPr sz="7400"/>
            </a:pPr>
            <a:r>
              <a:t>The </a:t>
            </a:r>
            <a:r>
              <a:rPr b="1"/>
              <a:t>dative</a:t>
            </a:r>
            <a:r>
              <a:t> case is used for ___________________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ort the nouns on the next slide into the relevant boxes"/>
          <p:cNvSpPr txBox="1"/>
          <p:nvPr>
            <p:ph type="body" sz="quarter" idx="1"/>
          </p:nvPr>
        </p:nvSpPr>
        <p:spPr>
          <a:xfrm>
            <a:off x="1206500" y="577421"/>
            <a:ext cx="21971000" cy="934780"/>
          </a:xfrm>
          <a:prstGeom prst="rect">
            <a:avLst/>
          </a:prstGeom>
        </p:spPr>
        <p:txBody>
          <a:bodyPr/>
          <a:lstStyle>
            <a:lvl1pPr defTabSz="718184">
              <a:defRPr sz="4785"/>
            </a:lvl1pPr>
          </a:lstStyle>
          <a:p>
            <a:pPr/>
            <a:r>
              <a:t>Draw this table then sort the nouns on the next slide into the relevant boxes</a:t>
            </a:r>
          </a:p>
        </p:txBody>
      </p:sp>
      <p:graphicFrame>
        <p:nvGraphicFramePr>
          <p:cNvPr id="177" name="Table 1"/>
          <p:cNvGraphicFramePr/>
          <p:nvPr/>
        </p:nvGraphicFramePr>
        <p:xfrm>
          <a:off x="1066280" y="1964925"/>
          <a:ext cx="22537065" cy="1113947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508121"/>
                <a:gridCol w="7508121"/>
                <a:gridCol w="7508121"/>
              </a:tblGrid>
              <a:tr h="1236308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1st declension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2nd Declension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630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Nominative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630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Accusative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630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Genitive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630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Dative</a:t>
                      </a:r>
                    </a:p>
                  </a:txBody>
                  <a:tcPr marL="50800" marR="50800" marT="50800" marB="50800" anchor="ctr" anchorCtr="0" horzOverflow="overflow"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B w="508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B w="508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23630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Nominative</a:t>
                      </a:r>
                    </a:p>
                  </a:txBody>
                  <a:tcPr marL="50800" marR="50800" marT="50800" marB="50800" anchor="ctr" anchorCtr="0" horzOverflow="overflow">
                    <a:lnT w="508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T w="508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lnT w="508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123630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Accusative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630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Genitive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630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Dative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ut these nouns into the correct place in the table you have draw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609303">
              <a:defRPr spc="-200" sz="5600"/>
            </a:lvl1pPr>
          </a:lstStyle>
          <a:p>
            <a:pPr/>
            <a:r>
              <a:t>Put these nouns into the correct place in the table you have drawn</a:t>
            </a:r>
          </a:p>
        </p:txBody>
      </p:sp>
      <p:sp>
        <p:nvSpPr>
          <p:cNvPr id="180" name="Remember that some nouns could go in a few places, depending on similar endings!"/>
          <p:cNvSpPr txBox="1"/>
          <p:nvPr>
            <p:ph type="body" sz="quarter" idx="1"/>
          </p:nvPr>
        </p:nvSpPr>
        <p:spPr>
          <a:xfrm>
            <a:off x="702840" y="2126727"/>
            <a:ext cx="22978320" cy="1435101"/>
          </a:xfrm>
          <a:prstGeom prst="rect">
            <a:avLst/>
          </a:prstGeom>
        </p:spPr>
        <p:txBody>
          <a:bodyPr/>
          <a:lstStyle/>
          <a:p>
            <a:pPr defTabSz="635634">
              <a:defRPr sz="4200"/>
            </a:pPr>
            <a:r>
              <a:t>Remember that some nouns could go in a few places, depending on similar endings! </a:t>
            </a:r>
          </a:p>
          <a:p>
            <a:pPr defTabSz="635634">
              <a:defRPr sz="4200"/>
            </a:pPr>
            <a:r>
              <a:t>In some instances, there are more than one noun to put in a box!</a:t>
            </a:r>
          </a:p>
        </p:txBody>
      </p:sp>
      <p:sp>
        <p:nvSpPr>
          <p:cNvPr id="181" name="ancilla…"/>
          <p:cNvSpPr txBox="1"/>
          <p:nvPr>
            <p:ph type="body" idx="21"/>
          </p:nvPr>
        </p:nvSpPr>
        <p:spPr>
          <a:xfrm>
            <a:off x="1748365" y="3833636"/>
            <a:ext cx="3797558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808990">
              <a:spcBef>
                <a:spcPts val="1700"/>
              </a:spcBef>
              <a:defRPr spc="-100" sz="5300"/>
            </a:pPr>
            <a:r>
              <a:t>agricola</a:t>
            </a:r>
            <a:endParaRPr spc="-52"/>
          </a:p>
          <a:p>
            <a:pPr defTabSz="808990">
              <a:spcBef>
                <a:spcPts val="1700"/>
              </a:spcBef>
              <a:defRPr spc="-100" sz="5300"/>
            </a:pPr>
            <a:r>
              <a:rPr spc="-52"/>
              <a:t>h</a:t>
            </a:r>
            <a:r>
              <a:t>orti</a:t>
            </a:r>
            <a:endParaRPr spc="-52"/>
          </a:p>
          <a:p>
            <a:pPr defTabSz="808990">
              <a:spcBef>
                <a:spcPts val="1700"/>
              </a:spcBef>
              <a:defRPr spc="-100" sz="5300"/>
            </a:pPr>
            <a:r>
              <a:rPr spc="-52"/>
              <a:t>e</a:t>
            </a:r>
            <a:r>
              <a:t>quorum</a:t>
            </a:r>
            <a:endParaRPr spc="-52"/>
          </a:p>
          <a:p>
            <a:pPr defTabSz="808990">
              <a:spcBef>
                <a:spcPts val="1700"/>
              </a:spcBef>
              <a:defRPr spc="-100" sz="5300"/>
            </a:pPr>
            <a:r>
              <a:rPr spc="-52"/>
              <a:t>p</a:t>
            </a:r>
            <a:r>
              <a:t>uellae</a:t>
            </a:r>
            <a:endParaRPr spc="-52"/>
          </a:p>
          <a:p>
            <a:pPr defTabSz="808990">
              <a:spcBef>
                <a:spcPts val="1700"/>
              </a:spcBef>
              <a:defRPr spc="-100" sz="5300"/>
            </a:pPr>
            <a:r>
              <a:rPr spc="-52"/>
              <a:t>a</a:t>
            </a:r>
            <a:r>
              <a:t>quarum</a:t>
            </a:r>
            <a:endParaRPr spc="-52"/>
          </a:p>
          <a:p>
            <a:pPr defTabSz="808990">
              <a:spcBef>
                <a:spcPts val="1700"/>
              </a:spcBef>
              <a:defRPr spc="-100" sz="5300"/>
            </a:pPr>
            <a:r>
              <a:rPr spc="-52"/>
              <a:t>f</a:t>
            </a:r>
            <a:r>
              <a:t>eminae</a:t>
            </a:r>
            <a:endParaRPr spc="-52"/>
          </a:p>
          <a:p>
            <a:pPr defTabSz="808990">
              <a:spcBef>
                <a:spcPts val="1700"/>
              </a:spcBef>
              <a:defRPr spc="-100" sz="5300"/>
            </a:pPr>
            <a:r>
              <a:rPr spc="-52"/>
              <a:t>s</a:t>
            </a:r>
            <a:r>
              <a:t>ervum</a:t>
            </a:r>
            <a:endParaRPr spc="-52"/>
          </a:p>
          <a:p>
            <a:pPr defTabSz="808990">
              <a:spcBef>
                <a:spcPts val="1700"/>
              </a:spcBef>
              <a:defRPr spc="-100" sz="5300"/>
            </a:pPr>
            <a:r>
              <a:rPr spc="-52"/>
              <a:t>n</a:t>
            </a:r>
            <a:r>
              <a:t>autas</a:t>
            </a:r>
          </a:p>
        </p:txBody>
      </p:sp>
      <p:sp>
        <p:nvSpPr>
          <p:cNvPr id="182" name="hastam…"/>
          <p:cNvSpPr txBox="1"/>
          <p:nvPr/>
        </p:nvSpPr>
        <p:spPr>
          <a:xfrm>
            <a:off x="8016522" y="3833636"/>
            <a:ext cx="3797558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825500">
              <a:spcBef>
                <a:spcPts val="1800"/>
              </a:spcBef>
              <a:defRPr spc="-99" sz="5500">
                <a:solidFill>
                  <a:srgbClr val="000000"/>
                </a:solidFill>
              </a:defRPr>
            </a:pPr>
            <a:r>
              <a:t>sagittam</a:t>
            </a:r>
            <a:br/>
            <a:r>
              <a:t>coquo</a:t>
            </a:r>
            <a:endParaRPr spc="-55"/>
          </a:p>
          <a:p>
            <a:pPr algn="l" defTabSz="825500">
              <a:spcBef>
                <a:spcPts val="1800"/>
              </a:spcBef>
              <a:defRPr spc="-99" sz="5500">
                <a:solidFill>
                  <a:srgbClr val="000000"/>
                </a:solidFill>
              </a:defRPr>
            </a:pPr>
            <a:r>
              <a:t>cibus</a:t>
            </a:r>
            <a:endParaRPr spc="-55"/>
          </a:p>
          <a:p>
            <a:pPr algn="l" defTabSz="825500">
              <a:spcBef>
                <a:spcPts val="1800"/>
              </a:spcBef>
              <a:defRPr spc="-99" sz="5500">
                <a:solidFill>
                  <a:srgbClr val="000000"/>
                </a:solidFill>
              </a:defRPr>
            </a:pPr>
            <a:r>
              <a:t>dominos</a:t>
            </a:r>
            <a:br/>
            <a:r>
              <a:t>deis</a:t>
            </a:r>
            <a:endParaRPr spc="-55"/>
          </a:p>
          <a:p>
            <a:pPr algn="l" defTabSz="825500">
              <a:spcBef>
                <a:spcPts val="1800"/>
              </a:spcBef>
              <a:defRPr spc="-99" sz="5500">
                <a:solidFill>
                  <a:srgbClr val="000000"/>
                </a:solidFill>
              </a:defRPr>
            </a:pPr>
            <a:r>
              <a:rPr spc="-55"/>
              <a:t>h</a:t>
            </a:r>
            <a:r>
              <a:t>astae</a:t>
            </a:r>
            <a:endParaRPr spc="-55"/>
          </a:p>
          <a:p>
            <a:pPr algn="l" defTabSz="825500">
              <a:spcBef>
                <a:spcPts val="1800"/>
              </a:spcBef>
              <a:defRPr spc="-99" sz="5500">
                <a:solidFill>
                  <a:srgbClr val="000000"/>
                </a:solidFill>
              </a:defRPr>
            </a:pPr>
            <a:r>
              <a:rPr spc="-55"/>
              <a:t>v</a:t>
            </a:r>
            <a:r>
              <a:t>illis</a:t>
            </a:r>
          </a:p>
          <a:p>
            <a:pPr algn="l" defTabSz="825500">
              <a:spcBef>
                <a:spcPts val="1800"/>
              </a:spcBef>
              <a:defRPr spc="-99" sz="5500">
                <a:solidFill>
                  <a:srgbClr val="000000"/>
                </a:solidFill>
              </a:defRPr>
            </a:pPr>
            <a:r>
              <a:t>gladio</a:t>
            </a:r>
          </a:p>
        </p:txBody>
      </p:sp>
      <p:sp>
        <p:nvSpPr>
          <p:cNvPr id="183" name="hastam…"/>
          <p:cNvSpPr txBox="1"/>
          <p:nvPr/>
        </p:nvSpPr>
        <p:spPr>
          <a:xfrm>
            <a:off x="13380513" y="3833636"/>
            <a:ext cx="3797558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808990">
              <a:spcBef>
                <a:spcPts val="1700"/>
              </a:spcBef>
              <a:defRPr spc="-98" sz="5390">
                <a:solidFill>
                  <a:srgbClr val="000000"/>
                </a:solidFill>
              </a:defRPr>
            </a:pPr>
            <a:r>
              <a:t>nuntiorum</a:t>
            </a:r>
          </a:p>
          <a:p>
            <a:pPr algn="l" defTabSz="808990">
              <a:spcBef>
                <a:spcPts val="1700"/>
              </a:spcBef>
              <a:defRPr spc="-98" sz="5390">
                <a:solidFill>
                  <a:srgbClr val="000000"/>
                </a:solidFill>
              </a:defRPr>
            </a:pPr>
            <a:r>
              <a:t>dearum</a:t>
            </a:r>
          </a:p>
          <a:p>
            <a:pPr algn="l" defTabSz="808990">
              <a:spcBef>
                <a:spcPts val="1700"/>
              </a:spcBef>
              <a:defRPr spc="-98" sz="5390">
                <a:solidFill>
                  <a:srgbClr val="000000"/>
                </a:solidFill>
              </a:defRPr>
            </a:pPr>
            <a:r>
              <a:t>epistulam</a:t>
            </a:r>
          </a:p>
          <a:p>
            <a:pPr algn="l" defTabSz="808990">
              <a:spcBef>
                <a:spcPts val="1700"/>
              </a:spcBef>
              <a:defRPr spc="-98" sz="5390">
                <a:solidFill>
                  <a:srgbClr val="000000"/>
                </a:solidFill>
              </a:defRPr>
            </a:pPr>
            <a:r>
              <a:t>insulis</a:t>
            </a:r>
          </a:p>
          <a:p>
            <a:pPr algn="l" defTabSz="808990">
              <a:spcBef>
                <a:spcPts val="1700"/>
              </a:spcBef>
              <a:defRPr spc="-98" sz="5390">
                <a:solidFill>
                  <a:srgbClr val="000000"/>
                </a:solidFill>
              </a:defRPr>
            </a:pPr>
            <a:r>
              <a:t>incolis</a:t>
            </a:r>
          </a:p>
          <a:p>
            <a:pPr algn="l" defTabSz="808990">
              <a:spcBef>
                <a:spcPts val="1700"/>
              </a:spcBef>
              <a:defRPr spc="-98" sz="5390">
                <a:solidFill>
                  <a:srgbClr val="000000"/>
                </a:solidFill>
              </a:defRPr>
            </a:pPr>
            <a:r>
              <a:t>pecunias</a:t>
            </a:r>
          </a:p>
          <a:p>
            <a:pPr algn="l" defTabSz="808990">
              <a:spcBef>
                <a:spcPts val="1700"/>
              </a:spcBef>
              <a:defRPr spc="-98" sz="5390">
                <a:solidFill>
                  <a:srgbClr val="000000"/>
                </a:solidFill>
              </a:defRPr>
            </a:pPr>
            <a:r>
              <a:t>Roma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nswer the following ques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Answer the following question</a:t>
            </a:r>
          </a:p>
        </p:txBody>
      </p:sp>
      <p:sp>
        <p:nvSpPr>
          <p:cNvPr id="186" name="What are the three ways of translating the present tense in Latin?"/>
          <p:cNvSpPr txBox="1"/>
          <p:nvPr>
            <p:ph type="body" idx="21"/>
          </p:nvPr>
        </p:nvSpPr>
        <p:spPr>
          <a:xfrm>
            <a:off x="1206500" y="2506627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What are the three ways of translating the present tense in Latin?</a:t>
            </a:r>
          </a:p>
        </p:txBody>
      </p:sp>
      <p:sp>
        <p:nvSpPr>
          <p:cNvPr id="187" name="Use the verb ‘to carry’ as your example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verb ‘to carry’ as your example.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nswer the following ques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Answer the following question</a:t>
            </a:r>
          </a:p>
        </p:txBody>
      </p:sp>
      <p:sp>
        <p:nvSpPr>
          <p:cNvPr id="190" name="What are the different person endings of verbs? Copy out the table and complete it."/>
          <p:cNvSpPr txBox="1"/>
          <p:nvPr>
            <p:ph type="body" idx="21"/>
          </p:nvPr>
        </p:nvSpPr>
        <p:spPr>
          <a:xfrm>
            <a:off x="1206500" y="2506627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52145">
              <a:defRPr sz="4345"/>
            </a:lvl1pPr>
          </a:lstStyle>
          <a:p>
            <a:pPr/>
            <a:r>
              <a:t>What are the different person endings of verbs? Copy out the table and complete it.</a:t>
            </a:r>
          </a:p>
        </p:txBody>
      </p:sp>
      <p:graphicFrame>
        <p:nvGraphicFramePr>
          <p:cNvPr id="191" name="Table 1"/>
          <p:cNvGraphicFramePr/>
          <p:nvPr/>
        </p:nvGraphicFramePr>
        <p:xfrm>
          <a:off x="6705599" y="4254854"/>
          <a:ext cx="10985501" cy="82560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86400"/>
                <a:gridCol w="5486400"/>
              </a:tblGrid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I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You (singular)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He / She / It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We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You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373885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They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